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6"/>
  </p:notesMasterIdLst>
  <p:sldIdLst>
    <p:sldId id="256" r:id="rId6"/>
    <p:sldId id="257" r:id="rId7"/>
    <p:sldId id="259" r:id="rId8"/>
    <p:sldId id="260" r:id="rId9"/>
    <p:sldId id="258" r:id="rId10"/>
    <p:sldId id="273" r:id="rId11"/>
    <p:sldId id="272" r:id="rId12"/>
    <p:sldId id="275" r:id="rId13"/>
    <p:sldId id="261" r:id="rId14"/>
    <p:sldId id="274" r:id="rId15"/>
    <p:sldId id="262" r:id="rId16"/>
    <p:sldId id="270" r:id="rId17"/>
    <p:sldId id="277" r:id="rId18"/>
    <p:sldId id="281" r:id="rId19"/>
    <p:sldId id="282" r:id="rId20"/>
    <p:sldId id="278" r:id="rId21"/>
    <p:sldId id="279" r:id="rId22"/>
    <p:sldId id="280" r:id="rId23"/>
    <p:sldId id="283" r:id="rId24"/>
    <p:sldId id="276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10" autoAdjust="0"/>
  </p:normalViewPr>
  <p:slideViewPr>
    <p:cSldViewPr snapToGrid="0"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Dahlkvist" userId="2e15643d-6d48-4528-9a2b-ca46fa2d0af2" providerId="ADAL" clId="{0B7665C5-861A-4CFC-9AF9-DC265C70BCA1}"/>
    <pc:docChg chg="delSld modSld">
      <pc:chgData name="Linda Dahlkvist" userId="2e15643d-6d48-4528-9a2b-ca46fa2d0af2" providerId="ADAL" clId="{0B7665C5-861A-4CFC-9AF9-DC265C70BCA1}" dt="2017-12-08T13:00:45.405" v="17" actId="2696"/>
      <pc:docMkLst>
        <pc:docMk/>
      </pc:docMkLst>
      <pc:sldChg chg="modNotesTx">
        <pc:chgData name="Linda Dahlkvist" userId="2e15643d-6d48-4528-9a2b-ca46fa2d0af2" providerId="ADAL" clId="{0B7665C5-861A-4CFC-9AF9-DC265C70BCA1}" dt="2017-12-08T12:59:09.069" v="2" actId="20577"/>
        <pc:sldMkLst>
          <pc:docMk/>
          <pc:sldMk cId="1191345191" sldId="258"/>
        </pc:sldMkLst>
      </pc:sldChg>
      <pc:sldChg chg="modNotesTx">
        <pc:chgData name="Linda Dahlkvist" userId="2e15643d-6d48-4528-9a2b-ca46fa2d0af2" providerId="ADAL" clId="{0B7665C5-861A-4CFC-9AF9-DC265C70BCA1}" dt="2017-12-08T12:58:58.293" v="0" actId="20577"/>
        <pc:sldMkLst>
          <pc:docMk/>
          <pc:sldMk cId="1087572455" sldId="259"/>
        </pc:sldMkLst>
      </pc:sldChg>
      <pc:sldChg chg="modNotesTx">
        <pc:chgData name="Linda Dahlkvist" userId="2e15643d-6d48-4528-9a2b-ca46fa2d0af2" providerId="ADAL" clId="{0B7665C5-861A-4CFC-9AF9-DC265C70BCA1}" dt="2017-12-08T12:59:03.998" v="1" actId="20577"/>
        <pc:sldMkLst>
          <pc:docMk/>
          <pc:sldMk cId="3984966117" sldId="260"/>
        </pc:sldMkLst>
      </pc:sldChg>
      <pc:sldChg chg="modNotesTx">
        <pc:chgData name="Linda Dahlkvist" userId="2e15643d-6d48-4528-9a2b-ca46fa2d0af2" providerId="ADAL" clId="{0B7665C5-861A-4CFC-9AF9-DC265C70BCA1}" dt="2017-12-08T12:59:49.830" v="10" actId="6549"/>
        <pc:sldMkLst>
          <pc:docMk/>
          <pc:sldMk cId="1198121510" sldId="261"/>
        </pc:sldMkLst>
      </pc:sldChg>
      <pc:sldChg chg="modNotesTx">
        <pc:chgData name="Linda Dahlkvist" userId="2e15643d-6d48-4528-9a2b-ca46fa2d0af2" providerId="ADAL" clId="{0B7665C5-861A-4CFC-9AF9-DC265C70BCA1}" dt="2017-12-08T12:59:58.628" v="11" actId="6549"/>
        <pc:sldMkLst>
          <pc:docMk/>
          <pc:sldMk cId="2350950502" sldId="262"/>
        </pc:sldMkLst>
      </pc:sldChg>
      <pc:sldChg chg="del modNotesTx">
        <pc:chgData name="Linda Dahlkvist" userId="2e15643d-6d48-4528-9a2b-ca46fa2d0af2" providerId="ADAL" clId="{0B7665C5-861A-4CFC-9AF9-DC265C70BCA1}" dt="2017-12-08T13:00:35.526" v="14" actId="2696"/>
        <pc:sldMkLst>
          <pc:docMk/>
          <pc:sldMk cId="661050833" sldId="266"/>
        </pc:sldMkLst>
      </pc:sldChg>
      <pc:sldChg chg="del">
        <pc:chgData name="Linda Dahlkvist" userId="2e15643d-6d48-4528-9a2b-ca46fa2d0af2" providerId="ADAL" clId="{0B7665C5-861A-4CFC-9AF9-DC265C70BCA1}" dt="2017-12-08T13:00:39.186" v="15" actId="2696"/>
        <pc:sldMkLst>
          <pc:docMk/>
          <pc:sldMk cId="1650357239" sldId="267"/>
        </pc:sldMkLst>
      </pc:sldChg>
      <pc:sldChg chg="del">
        <pc:chgData name="Linda Dahlkvist" userId="2e15643d-6d48-4528-9a2b-ca46fa2d0af2" providerId="ADAL" clId="{0B7665C5-861A-4CFC-9AF9-DC265C70BCA1}" dt="2017-12-08T13:00:42.794" v="16" actId="2696"/>
        <pc:sldMkLst>
          <pc:docMk/>
          <pc:sldMk cId="668942136" sldId="268"/>
        </pc:sldMkLst>
      </pc:sldChg>
      <pc:sldChg chg="del">
        <pc:chgData name="Linda Dahlkvist" userId="2e15643d-6d48-4528-9a2b-ca46fa2d0af2" providerId="ADAL" clId="{0B7665C5-861A-4CFC-9AF9-DC265C70BCA1}" dt="2017-12-08T13:00:45.405" v="17" actId="2696"/>
        <pc:sldMkLst>
          <pc:docMk/>
          <pc:sldMk cId="476264799" sldId="269"/>
        </pc:sldMkLst>
      </pc:sldChg>
      <pc:sldChg chg="modNotesTx">
        <pc:chgData name="Linda Dahlkvist" userId="2e15643d-6d48-4528-9a2b-ca46fa2d0af2" providerId="ADAL" clId="{0B7665C5-861A-4CFC-9AF9-DC265C70BCA1}" dt="2017-12-08T13:00:05.289" v="12" actId="6549"/>
        <pc:sldMkLst>
          <pc:docMk/>
          <pc:sldMk cId="2241395198" sldId="270"/>
        </pc:sldMkLst>
      </pc:sldChg>
      <pc:sldChg chg="modNotesTx">
        <pc:chgData name="Linda Dahlkvist" userId="2e15643d-6d48-4528-9a2b-ca46fa2d0af2" providerId="ADAL" clId="{0B7665C5-861A-4CFC-9AF9-DC265C70BCA1}" dt="2017-12-08T12:59:30.175" v="7" actId="6549"/>
        <pc:sldMkLst>
          <pc:docMk/>
          <pc:sldMk cId="3975112583" sldId="272"/>
        </pc:sldMkLst>
      </pc:sldChg>
      <pc:sldChg chg="modNotesTx">
        <pc:chgData name="Linda Dahlkvist" userId="2e15643d-6d48-4528-9a2b-ca46fa2d0af2" providerId="ADAL" clId="{0B7665C5-861A-4CFC-9AF9-DC265C70BCA1}" dt="2017-12-08T12:59:21.525" v="6" actId="20577"/>
        <pc:sldMkLst>
          <pc:docMk/>
          <pc:sldMk cId="2327164970" sldId="273"/>
        </pc:sldMkLst>
      </pc:sldChg>
      <pc:sldChg chg="modNotesTx">
        <pc:chgData name="Linda Dahlkvist" userId="2e15643d-6d48-4528-9a2b-ca46fa2d0af2" providerId="ADAL" clId="{0B7665C5-861A-4CFC-9AF9-DC265C70BCA1}" dt="2017-12-08T12:59:38.966" v="8" actId="6549"/>
        <pc:sldMkLst>
          <pc:docMk/>
          <pc:sldMk cId="331711517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7254-BA3A-4012-9C3D-910F8952CC62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698FB-5247-4D70-AFD4-485359BD523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28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15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863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683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04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Se något/alla avsnitt  och gör någon övning med eleverna. Gemensam representation och reflektion vid nästa träff.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73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070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966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33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748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55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954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29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698FB-5247-4D70-AFD4-485359BD523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4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örsätts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Kramf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"/>
          <a:stretch>
            <a:fillRect/>
          </a:stretch>
        </p:blipFill>
        <p:spPr bwMode="auto">
          <a:xfrm>
            <a:off x="-47625" y="-60325"/>
            <a:ext cx="9271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17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skuta_högbo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7976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8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46DA1-E8A8-456F-AB5E-047067428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30334D-8590-49F4-B5F8-41DE2E52E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C485F53-A418-4963-9DA1-81E90A02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57303D-0BE5-44A4-BF14-90C280CA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515577-3683-4A0D-BE8F-33B19EC1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39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21DB1-1D27-405F-B89A-376F67B9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70B266-1448-4A94-9B2E-2ACF31D47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FC8E56-49FF-4D10-B155-FFE2AB95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FD3E-627B-4363-BE40-514FFF37F437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62721F-E6F0-4E6E-96DE-9AE646CD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18543D-39AB-49E4-B0B2-942E1601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277E-9266-44AB-8A3D-E997C1E7C0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70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6292CF-E3DD-406A-B38C-70F9B75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8381806-F8AF-4935-BE18-693D8E55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40F8A-4744-4272-BEA0-3709E078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218AC9-BE75-45EB-A7AE-3085BC5C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ECE5C4-A301-4F53-AD3F-E3F961C3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982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A06DF-7230-4D03-8E5E-97FB1605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189DEB-C2C4-4000-83B2-53FAA8E61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9E4523B-5A51-40A8-B6BA-BB8EF67B9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778847-8731-4DEC-9631-B568D1D6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DBD000-78E8-48FC-905E-C6DF373D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2F00B0D-754C-420D-A70B-29C5366E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256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D282CC-01F9-4252-B475-5A422F890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0AA72F-F6BF-4485-A174-E811839B2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845162-581E-476A-BFB5-F488CD5FA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639E9B-AF2A-4E46-B70B-4DD3CD94F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A6BC4A1-FA9A-4BAD-BE5A-F4E9A863C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B124A25-89CA-4CB3-9125-ABC15307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B4DDD96-EA0A-4F07-BD01-F357EA23F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DEBF88-83CE-4E55-9410-4CFB4590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834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B142B-7B02-4B2B-BCBB-4EFE50829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A36489-4B7C-490F-84E4-CA9629BC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EC2345-68C9-4A5F-82B0-EBC17AD5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A7CAEA-84F8-4DF3-88C1-EF6DC16F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CBA8BEE-76DE-4157-9CA7-68CEAE6C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4FD3E-627B-4363-BE40-514FFF37F437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7A225ED-F45E-424E-A8FA-9E530848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E481E77-93A1-4A3B-894F-DD6A8EE2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C277E-9266-44AB-8A3D-E997C1E7C03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637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583B70-D58A-4B3E-A658-2CA9CFB5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A9722E-1E0D-4156-A1B3-ACEC909B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2E7558-960B-4AC6-9697-66CEF70BC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5766AEE-9A78-49F5-9AC5-85EABEA7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A8EC692-7D95-4774-94BA-C6234B99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C63AD6-729A-4EEB-905F-5AB006E8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592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8C2779-0A03-462B-A7A3-35D75778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33B810A-C1B2-4877-97E8-1D7C396F7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0AADBC-93B2-45ED-991C-C9CB17640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A01386-A0D0-40E3-8527-0139977D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BCCFA56-CFDC-4060-AC2C-FA685D75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6CA7E3-5F0A-4A81-9E10-51969507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14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0368" y="1821296"/>
            <a:ext cx="7772400" cy="1470025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3404592"/>
            <a:ext cx="7776864" cy="1752600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49601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BF1AB1-F329-4A3B-8A8B-B1D03B9D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5B98785-0341-476E-B9A7-6CDA4EE58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0F3957-A694-4502-AE15-7089D9DD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8E255-8EDA-4AE5-8E24-448D0AB27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6BC720-3EA1-4052-AD7D-9D7B235C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496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66E3397-1DB9-427A-B669-045D38F85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060C201-ACF6-4075-A6BA-51A875D50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F82789-04C2-4AC2-B8F9-B8033AF3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FC077E-682E-4525-9A6A-852E8B50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3350C2-EE2A-4DDF-A710-7C48D24E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1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4396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9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764704"/>
            <a:ext cx="8229600" cy="1143000"/>
          </a:xfrm>
        </p:spPr>
        <p:txBody>
          <a:bodyPr>
            <a:normAutofit/>
          </a:bodyPr>
          <a:lstStyle>
            <a:lvl1pPr algn="l">
              <a:defRPr sz="4000" baseline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864" y="2060849"/>
            <a:ext cx="8229600" cy="381642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26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632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23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4786" y="1988841"/>
            <a:ext cx="4038600" cy="3960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9712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168553"/>
            <a:ext cx="77768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568" y="980728"/>
            <a:ext cx="777686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5702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AD902199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TB04\Desktop\Bilder Kramfors\EN1503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4925"/>
            <a:ext cx="918051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TB04\Desktop\Bilder Kramfors\id2901_kklog 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1300"/>
            <a:ext cx="15446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73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TB04\Desktop\Bilder Kramfors\KK_log_43m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39713"/>
            <a:ext cx="15430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  <p:pic>
        <p:nvPicPr>
          <p:cNvPr id="1032" name="Picture 2" descr="C:\Users\UTB04\Desktop\Bilder Kramfors\KK_dekor_205_mm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788025"/>
            <a:ext cx="91582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CE7F5EE-D9FB-4FBB-8DBA-BE18E88B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9A3F5C7-1A66-4C6A-971E-3FA08C441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350AA6-8E03-4F2E-85E2-8862D14F0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58B6-C9F0-4900-B783-3ECCE333AFCF}" type="datetimeFigureOut">
              <a:rPr lang="sv-SE" smtClean="0"/>
              <a:t>2017-12-08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56E5D5-6274-4677-A69A-E8B780B01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EDCE5C1-2D78-4AE9-84E5-15D71CB41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EB898-89D1-4EE8-BB7B-2BDD14DD26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6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4.m4a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xmd95AKXXk?ecver=1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urskola.se/Produkter/196673-Programmera-mera/Visa-all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945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CA36FC-DF40-42BF-911E-180207AE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" y="1165751"/>
            <a:ext cx="8229600" cy="1143000"/>
          </a:xfrm>
        </p:spPr>
        <p:txBody>
          <a:bodyPr/>
          <a:lstStyle/>
          <a:p>
            <a:r>
              <a:rPr lang="sv-SE"/>
              <a:t>Begrepp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186BDD-699D-49BF-9FED-2A7457CD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12" y="2401753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Kod</a:t>
            </a:r>
          </a:p>
          <a:p>
            <a:pPr marL="0" indent="0">
              <a:buNone/>
            </a:pPr>
            <a:r>
              <a:rPr lang="sv-SE"/>
              <a:t>Är beskrivningar på ett tydligt sätt som datorn förstår. Kan inte vara fel för då förstår inte datorn.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9111BF7-145B-4274-AA5F-E7C4D534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398" y="347227"/>
            <a:ext cx="2133124" cy="1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4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8BDAA9-2941-4A9A-A2E0-71EC3F56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" y="1165751"/>
            <a:ext cx="8229600" cy="1143000"/>
          </a:xfrm>
        </p:spPr>
        <p:txBody>
          <a:bodyPr/>
          <a:lstStyle/>
          <a:p>
            <a:r>
              <a:rPr lang="sv-SE"/>
              <a:t>Begrepp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5F0638-14F4-4D04-83AB-B321CE56D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800" y="2608773"/>
            <a:ext cx="4038600" cy="3960440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Bugg</a:t>
            </a:r>
          </a:p>
          <a:p>
            <a:pPr marL="0" indent="0">
              <a:buNone/>
            </a:pPr>
            <a:r>
              <a:rPr lang="sv-SE"/>
              <a:t>Ett fel i koden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2CE124-091B-48B3-B53D-33CE6F52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5949281"/>
            <a:ext cx="2247900" cy="89535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9DC621F-2567-4A18-A9AD-D663BF472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98" y="347227"/>
            <a:ext cx="2133124" cy="1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5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AC94A00-E50C-4E19-9EF2-AFEEEC99C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70" y="1010296"/>
            <a:ext cx="7273178" cy="486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83FD3-E481-47EA-BAAD-DC873BFC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Bluebot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0F976E-7E4D-4AEE-9FC0-5C6C68C35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Ta ner </a:t>
            </a:r>
            <a:r>
              <a:rPr lang="sv-SE" err="1"/>
              <a:t>appen</a:t>
            </a:r>
            <a:r>
              <a:rPr lang="sv-SE"/>
              <a:t> </a:t>
            </a:r>
            <a:r>
              <a:rPr lang="sv-SE" err="1"/>
              <a:t>BlueBot</a:t>
            </a:r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81E3E2A-6967-4A19-8B02-B05A95B6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203" y="480733"/>
            <a:ext cx="2020421" cy="202042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2A4EDBC-1977-43DD-AB8E-AC37E9FB6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645" y="3039037"/>
            <a:ext cx="2243536" cy="299138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0167492E-4D3F-4942-AC6F-A6ED8DB19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6314">
            <a:off x="739281" y="3012699"/>
            <a:ext cx="1666875" cy="16668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4E6FD98-97D0-4EFC-942C-8FDECAB71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3577">
            <a:off x="3252715" y="3039037"/>
            <a:ext cx="2339788" cy="23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724025"/>
            <a:ext cx="6930053" cy="32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89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904875"/>
            <a:ext cx="2743200" cy="1281231"/>
          </a:xfrm>
          <a:prstGeom prst="rect">
            <a:avLst/>
          </a:prstGeom>
        </p:spPr>
      </p:pic>
      <p:pic>
        <p:nvPicPr>
          <p:cNvPr id="6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191468"/>
            <a:ext cx="2743200" cy="1281231"/>
          </a:xfrm>
          <a:prstGeom prst="rect">
            <a:avLst/>
          </a:prstGeom>
        </p:spPr>
      </p:pic>
      <p:pic>
        <p:nvPicPr>
          <p:cNvPr id="8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409950"/>
            <a:ext cx="2743200" cy="1281231"/>
          </a:xfrm>
          <a:prstGeom prst="rect">
            <a:avLst/>
          </a:prstGeom>
        </p:spPr>
      </p:pic>
      <p:pic>
        <p:nvPicPr>
          <p:cNvPr id="10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657725"/>
            <a:ext cx="2743200" cy="1281231"/>
          </a:xfrm>
          <a:prstGeom prst="rect">
            <a:avLst/>
          </a:prstGeom>
        </p:spPr>
      </p:pic>
      <p:pic>
        <p:nvPicPr>
          <p:cNvPr id="12" name="Bildobjek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723900"/>
            <a:ext cx="2743200" cy="1281231"/>
          </a:xfrm>
          <a:prstGeom prst="rect">
            <a:avLst/>
          </a:prstGeom>
        </p:spPr>
      </p:pic>
      <p:pic>
        <p:nvPicPr>
          <p:cNvPr id="14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0" y="3257550"/>
            <a:ext cx="2743200" cy="1281231"/>
          </a:xfrm>
          <a:prstGeom prst="rect">
            <a:avLst/>
          </a:prstGeom>
        </p:spPr>
      </p:pic>
      <p:pic>
        <p:nvPicPr>
          <p:cNvPr id="16" name="Bildobjek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149" y="2028825"/>
            <a:ext cx="2743200" cy="1281231"/>
          </a:xfrm>
          <a:prstGeom prst="rect">
            <a:avLst/>
          </a:prstGeom>
        </p:spPr>
      </p:pic>
      <p:pic>
        <p:nvPicPr>
          <p:cNvPr id="18" name="Bildobjekt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825" y="4646238"/>
            <a:ext cx="2743200" cy="12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22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A74448-A4AB-4E2D-AACF-1155B430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387" y="764704"/>
            <a:ext cx="5728803" cy="1143000"/>
          </a:xfrm>
        </p:spPr>
        <p:txBody>
          <a:bodyPr/>
          <a:lstStyle/>
          <a:p>
            <a:r>
              <a:rPr lang="sv-SE"/>
              <a:t>Dansprogrammering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8B5632-059C-47E7-A6C4-FA6FBF2A1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79188" y="1907704"/>
            <a:ext cx="7329200" cy="3816350"/>
          </a:xfrm>
          <a:prstGeom prst="rect">
            <a:avLst/>
          </a:prstGeom>
        </p:spPr>
      </p:pic>
      <p:pic>
        <p:nvPicPr>
          <p:cNvPr id="4" name="Imse2">
            <a:hlinkClick r:id="" action="ppaction://media"/>
            <a:extLst>
              <a:ext uri="{FF2B5EF4-FFF2-40B4-BE49-F238E27FC236}">
                <a16:creationId xmlns:a16="http://schemas.microsoft.com/office/drawing/2014/main" id="{1D15ED89-BB7E-4431-8373-C787EE76E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98788" y="726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F95069-E22B-491F-8EE9-BE7692723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83024" y="1750609"/>
            <a:ext cx="7501778" cy="3816350"/>
          </a:xfrm>
          <a:prstGeom prst="rect">
            <a:avLst/>
          </a:prstGeom>
        </p:spPr>
      </p:pic>
      <p:pic>
        <p:nvPicPr>
          <p:cNvPr id="3" name="We will rock you">
            <a:hlinkClick r:id="" action="ppaction://media"/>
            <a:extLst>
              <a:ext uri="{FF2B5EF4-FFF2-40B4-BE49-F238E27FC236}">
                <a16:creationId xmlns:a16="http://schemas.microsoft.com/office/drawing/2014/main" id="{7148CB36-6D9B-4FD1-8276-8D0B81D6F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8623" y="555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BC9D8B-EFAC-4229-9339-DB830D0A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2" y="17374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/>
              <a:t>Skapa en egen programmeringsdans till denna musik.</a:t>
            </a:r>
          </a:p>
        </p:txBody>
      </p:sp>
      <p:pic>
        <p:nvPicPr>
          <p:cNvPr id="4" name="Fågeldansen">
            <a:hlinkClick r:id="" action="ppaction://media"/>
            <a:extLst>
              <a:ext uri="{FF2B5EF4-FFF2-40B4-BE49-F238E27FC236}">
                <a16:creationId xmlns:a16="http://schemas.microsoft.com/office/drawing/2014/main" id="{C4E7CC0E-FD04-41A7-B577-8DB4AB6889B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0054" y="3877959"/>
            <a:ext cx="609600" cy="609600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63E8244-EF79-4D2F-9D2F-E09F038CBA81}"/>
              </a:ext>
            </a:extLst>
          </p:cNvPr>
          <p:cNvSpPr txBox="1"/>
          <p:nvPr/>
        </p:nvSpPr>
        <p:spPr>
          <a:xfrm>
            <a:off x="1245916" y="4992524"/>
            <a:ext cx="680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Använd er av loopar och upprepningar </a:t>
            </a:r>
            <a:r>
              <a:rPr lang="sv-SE" sz="4000" b="1"/>
              <a:t>(  )    X?</a:t>
            </a:r>
          </a:p>
        </p:txBody>
      </p:sp>
      <p:pic>
        <p:nvPicPr>
          <p:cNvPr id="3" name="Fågel 2">
            <a:hlinkClick r:id="" action="ppaction://media"/>
            <a:extLst>
              <a:ext uri="{FF2B5EF4-FFF2-40B4-BE49-F238E27FC236}">
                <a16:creationId xmlns:a16="http://schemas.microsoft.com/office/drawing/2014/main" id="{2E963521-8449-4BB9-BE52-1966C62A4B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3908" y="570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kläder, tennis-, kvinna&#10;&#10;Beskrivning genererad med hög exakthet">
            <a:extLst>
              <a:ext uri="{FF2B5EF4-FFF2-40B4-BE49-F238E27FC236}">
                <a16:creationId xmlns:a16="http://schemas.microsoft.com/office/drawing/2014/main" id="{00435496-B2E7-4507-A378-593C704EB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665" y="1543349"/>
            <a:ext cx="1439055" cy="107929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EFA0664-459D-414E-B3BD-4747721645EB}"/>
              </a:ext>
            </a:extLst>
          </p:cNvPr>
          <p:cNvSpPr txBox="1"/>
          <p:nvPr/>
        </p:nvSpPr>
        <p:spPr>
          <a:xfrm>
            <a:off x="1951213" y="1535661"/>
            <a:ext cx="122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X4</a:t>
            </a:r>
          </a:p>
        </p:txBody>
      </p:sp>
      <p:pic>
        <p:nvPicPr>
          <p:cNvPr id="6" name="Bildobjekt 5" descr="En bild som visar man, inomhus, fönster, person&#10;&#10;Beskrivning genererad med mycket hög exakthet">
            <a:extLst>
              <a:ext uri="{FF2B5EF4-FFF2-40B4-BE49-F238E27FC236}">
                <a16:creationId xmlns:a16="http://schemas.microsoft.com/office/drawing/2014/main" id="{D9320194-F96B-486D-B648-DA6EDB93D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7493" y="1535029"/>
            <a:ext cx="1485694" cy="111427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210847D-797C-40E3-997B-FD9868B761F4}"/>
              </a:ext>
            </a:extLst>
          </p:cNvPr>
          <p:cNvSpPr txBox="1"/>
          <p:nvPr/>
        </p:nvSpPr>
        <p:spPr>
          <a:xfrm>
            <a:off x="3959894" y="1490660"/>
            <a:ext cx="122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X4</a:t>
            </a:r>
          </a:p>
        </p:txBody>
      </p:sp>
      <p:pic>
        <p:nvPicPr>
          <p:cNvPr id="9" name="Bildobjekt 8" descr="En bild som visar inomhus, vägg, person, man&#10;&#10;Beskrivning genererad med mycket hög exakthet">
            <a:extLst>
              <a:ext uri="{FF2B5EF4-FFF2-40B4-BE49-F238E27FC236}">
                <a16:creationId xmlns:a16="http://schemas.microsoft.com/office/drawing/2014/main" id="{167F3223-AA35-46AB-9A2D-77AA5BF734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5382" y="1523370"/>
            <a:ext cx="1392420" cy="10443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684B50E-18D4-4F42-BC9C-17DED204524A}"/>
              </a:ext>
            </a:extLst>
          </p:cNvPr>
          <p:cNvSpPr txBox="1"/>
          <p:nvPr/>
        </p:nvSpPr>
        <p:spPr>
          <a:xfrm>
            <a:off x="5748693" y="1400081"/>
            <a:ext cx="122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X4</a:t>
            </a:r>
          </a:p>
        </p:txBody>
      </p:sp>
      <p:pic>
        <p:nvPicPr>
          <p:cNvPr id="12" name="Bildobjekt 11" descr="En bild som visar fönster, inomhus, person, vägg&#10;&#10;Beskrivning genererad med mycket hög exakthet">
            <a:extLst>
              <a:ext uri="{FF2B5EF4-FFF2-40B4-BE49-F238E27FC236}">
                <a16:creationId xmlns:a16="http://schemas.microsoft.com/office/drawing/2014/main" id="{61D0A3ED-1E04-476F-86E3-D186248F9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1451" y="1448809"/>
            <a:ext cx="1591247" cy="1193436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011D2E97-C3A6-4521-A8C0-19507AC3A4D4}"/>
              </a:ext>
            </a:extLst>
          </p:cNvPr>
          <p:cNvSpPr txBox="1"/>
          <p:nvPr/>
        </p:nvSpPr>
        <p:spPr>
          <a:xfrm>
            <a:off x="7791968" y="1305994"/>
            <a:ext cx="122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X4</a:t>
            </a:r>
          </a:p>
        </p:txBody>
      </p:sp>
      <p:pic>
        <p:nvPicPr>
          <p:cNvPr id="17" name="Bildobjekt 16" descr="En bild som visar person, inomhus, vägg&#10;&#10;Beskrivning genererad med mycket hög exakthet">
            <a:extLst>
              <a:ext uri="{FF2B5EF4-FFF2-40B4-BE49-F238E27FC236}">
                <a16:creationId xmlns:a16="http://schemas.microsoft.com/office/drawing/2014/main" id="{B7853599-5895-43D1-9AB5-F414DAD3E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69156" y="3694656"/>
            <a:ext cx="2393657" cy="178932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1353C2AA-70A6-45B6-825E-4BE9A666F823}"/>
              </a:ext>
            </a:extLst>
          </p:cNvPr>
          <p:cNvSpPr/>
          <p:nvPr/>
        </p:nvSpPr>
        <p:spPr>
          <a:xfrm>
            <a:off x="5683750" y="440465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/>
              <a:t>X4</a:t>
            </a:r>
          </a:p>
        </p:txBody>
      </p:sp>
      <p:sp>
        <p:nvSpPr>
          <p:cNvPr id="5" name="Dubbel klammerparentes 4">
            <a:extLst>
              <a:ext uri="{FF2B5EF4-FFF2-40B4-BE49-F238E27FC236}">
                <a16:creationId xmlns:a16="http://schemas.microsoft.com/office/drawing/2014/main" id="{8C8F8F7D-9894-43A1-A064-701430E30C19}"/>
              </a:ext>
            </a:extLst>
          </p:cNvPr>
          <p:cNvSpPr/>
          <p:nvPr/>
        </p:nvSpPr>
        <p:spPr>
          <a:xfrm>
            <a:off x="187778" y="1141409"/>
            <a:ext cx="8286750" cy="193493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6B02B40-CBDA-4F4C-A6CB-A1E45109E04E}"/>
              </a:ext>
            </a:extLst>
          </p:cNvPr>
          <p:cNvSpPr/>
          <p:nvPr/>
        </p:nvSpPr>
        <p:spPr>
          <a:xfrm>
            <a:off x="8647110" y="1839911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/>
              <a:t>X4</a:t>
            </a:r>
          </a:p>
        </p:txBody>
      </p:sp>
      <p:pic>
        <p:nvPicPr>
          <p:cNvPr id="11" name="Fågel 2">
            <a:hlinkClick r:id="" action="ppaction://media"/>
            <a:extLst>
              <a:ext uri="{FF2B5EF4-FFF2-40B4-BE49-F238E27FC236}">
                <a16:creationId xmlns:a16="http://schemas.microsoft.com/office/drawing/2014/main" id="{71ECA08D-F7E0-4F35-A60A-2775D5E278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4393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5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D10AF-2786-4706-90E0-AA56BD0B1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325" y="1247775"/>
            <a:ext cx="7772400" cy="1470025"/>
          </a:xfrm>
        </p:spPr>
        <p:txBody>
          <a:bodyPr/>
          <a:lstStyle/>
          <a:p>
            <a:r>
              <a:rPr lang="sv-SE"/>
              <a:t>Programmeringsträff 2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10162EB9-6A32-430E-9B0A-4C8838A4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2573728"/>
            <a:ext cx="2743200" cy="2743200"/>
          </a:xfrm>
          <a:prstGeom prst="rect">
            <a:avLst/>
          </a:prstGeom>
        </p:spPr>
      </p:pic>
      <p:pic>
        <p:nvPicPr>
          <p:cNvPr id="7" name="Bildobjekt 7">
            <a:extLst>
              <a:ext uri="{FF2B5EF4-FFF2-40B4-BE49-F238E27FC236}">
                <a16:creationId xmlns:a16="http://schemas.microsoft.com/office/drawing/2014/main" id="{7D875FAD-F5DC-4841-A1C5-B4A1AC82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5372100"/>
            <a:ext cx="5171148" cy="35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01C7DB-43BB-42B4-AC36-EB8CDCA1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>
                <a:hlinkClick r:id="rId4"/>
              </a:rPr>
              <a:t>Läxa – programmera mera</a:t>
            </a:r>
            <a:endParaRPr lang="sv-SE"/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F57B9BF3-BF02-49C6-9E65-012F04327C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76400" y="2060849"/>
            <a:ext cx="5437094" cy="4077821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848D237-0033-4D4E-AEE3-620EC948F546}"/>
              </a:ext>
            </a:extLst>
          </p:cNvPr>
          <p:cNvSpPr txBox="1"/>
          <p:nvPr/>
        </p:nvSpPr>
        <p:spPr>
          <a:xfrm>
            <a:off x="4352925" y="266700"/>
            <a:ext cx="372126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sv-SE" sz="3600"/>
              <a:t>#krfikt2017</a:t>
            </a:r>
          </a:p>
        </p:txBody>
      </p:sp>
    </p:spTree>
    <p:extLst>
      <p:ext uri="{BB962C8B-B14F-4D97-AF65-F5344CB8AC3E}">
        <p14:creationId xmlns:p14="http://schemas.microsoft.com/office/powerpoint/2010/main" val="18344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F3AE3-83B8-4848-8527-FE76F8BE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Lgr 11 om programmering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69F047-636C-49DF-AEBD-552FB0300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/>
              <a:t>Centrala innehållet matematik</a:t>
            </a:r>
          </a:p>
          <a:p>
            <a:pPr marL="0" indent="0">
              <a:buNone/>
            </a:pPr>
            <a:r>
              <a:rPr lang="sv-SE" sz="2400" i="1"/>
              <a:t>Algebra</a:t>
            </a:r>
          </a:p>
          <a:p>
            <a:r>
              <a:rPr lang="sv-SE" sz="2400"/>
              <a:t>1-3 – Hur entydiga stegvisa instruktioner kan konstrueras, beskrivas och följas som grund för programmering. Symbolers användning vid stegvisa instruktioner.</a:t>
            </a:r>
          </a:p>
          <a:p>
            <a:r>
              <a:rPr lang="sv-SE" sz="2400"/>
              <a:t>4-6 – Hur algoritmer kan skapas och användas vid programmering. Programmering i visuella programmeringsmiljöer.</a:t>
            </a:r>
          </a:p>
          <a:p>
            <a:endParaRPr lang="sv-SE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757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EFD06B-4D59-4401-AF8D-42F0FE37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Lgr 11 om programmering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83AD8E-96F2-4BA9-B9D4-818D73499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/>
              <a:t>Centrala innehållet teknik</a:t>
            </a:r>
          </a:p>
          <a:p>
            <a:pPr marL="0" indent="0">
              <a:buNone/>
            </a:pPr>
            <a:endParaRPr lang="sv-SE" sz="2400"/>
          </a:p>
          <a:p>
            <a:pPr marL="0" indent="0">
              <a:buNone/>
            </a:pPr>
            <a:r>
              <a:rPr lang="sv-SE" sz="2400" i="1"/>
              <a:t>Arbetssätt för utveckling av tekniska lösningar</a:t>
            </a:r>
          </a:p>
          <a:p>
            <a:pPr marL="0" indent="0">
              <a:buNone/>
            </a:pPr>
            <a:endParaRPr lang="sv-SE" sz="2400" i="1"/>
          </a:p>
          <a:p>
            <a:r>
              <a:rPr lang="sv-SE" sz="2400"/>
              <a:t>1-3 - Att styra föremål med programmering.</a:t>
            </a:r>
          </a:p>
          <a:p>
            <a:r>
              <a:rPr lang="sv-SE" sz="2400"/>
              <a:t>4-6 - Att styra egna konstruktioner eller andra föremål med programmering.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96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93C8AEC-5090-49A2-8476-C581576D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Begrepp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389E75D-B605-428B-9C4F-BAF3E7FA2D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Datalogiskt tänkande</a:t>
            </a:r>
            <a:endParaRPr lang="sv-SE">
              <a:solidFill>
                <a:schemeClr val="tx1"/>
              </a:solidFill>
            </a:endParaRPr>
          </a:p>
          <a:p>
            <a:r>
              <a:rPr lang="sv-SE"/>
              <a:t>Programmering</a:t>
            </a:r>
          </a:p>
          <a:p>
            <a:r>
              <a:rPr lang="sv-SE"/>
              <a:t>Algoritm</a:t>
            </a:r>
          </a:p>
          <a:p>
            <a:r>
              <a:rPr lang="sv-SE">
                <a:cs typeface="Times New Roman"/>
              </a:rPr>
              <a:t>Kod</a:t>
            </a:r>
          </a:p>
          <a:p>
            <a:endParaRPr lang="sv-SE"/>
          </a:p>
          <a:p>
            <a:r>
              <a:rPr lang="sv-SE"/>
              <a:t>Bugg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34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1089179"/>
            <a:ext cx="8229600" cy="1143000"/>
          </a:xfrm>
        </p:spPr>
        <p:txBody>
          <a:bodyPr/>
          <a:lstStyle/>
          <a:p>
            <a:r>
              <a:rPr lang="sv-SE">
                <a:cs typeface="Arial"/>
              </a:rPr>
              <a:t>Begrepp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512" y="2401753"/>
            <a:ext cx="7910481" cy="3512034"/>
          </a:xfrm>
        </p:spPr>
        <p:txBody>
          <a:bodyPr/>
          <a:lstStyle/>
          <a:p>
            <a:pPr marL="0" indent="0">
              <a:buNone/>
            </a:pPr>
            <a:r>
              <a:rPr lang="sv-SE" b="1">
                <a:cs typeface="Times New Roman"/>
              </a:rPr>
              <a:t>Datalogiskt tänkande</a:t>
            </a:r>
          </a:p>
          <a:p>
            <a:pPr>
              <a:buNone/>
            </a:pPr>
            <a:r>
              <a:rPr lang="sv-SE">
                <a:cs typeface="Times New Roman"/>
              </a:rPr>
              <a:t> Att bryta ner uppgifter i mindre delar, hitta mönster och sortera bort det som är onödigt och hela tiden kontinuerligt utvärdera. </a:t>
            </a:r>
          </a:p>
          <a:p>
            <a:pPr>
              <a:buNone/>
            </a:pPr>
            <a:r>
              <a:rPr lang="sv-SE">
                <a:cs typeface="Times New Roman"/>
              </a:rPr>
              <a:t>Att strukturera sitt tänkande på ett effektivt sätt.</a:t>
            </a:r>
          </a:p>
          <a:p>
            <a:pPr marL="0" indent="0">
              <a:buNone/>
            </a:pPr>
            <a:endParaRPr lang="sv-SE">
              <a:cs typeface="Times New Roman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EB3D7D2-03A3-41D0-9A7B-A029031D5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29" y="270655"/>
            <a:ext cx="2133124" cy="1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6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512" y="1089179"/>
            <a:ext cx="8229600" cy="1143000"/>
          </a:xfrm>
        </p:spPr>
        <p:txBody>
          <a:bodyPr/>
          <a:lstStyle/>
          <a:p>
            <a:r>
              <a:rPr lang="sv-SE">
                <a:cs typeface="Arial"/>
              </a:rPr>
              <a:t>Begrepp</a:t>
            </a:r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905351" y="2293919"/>
            <a:ext cx="7483922" cy="38164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3200" b="1"/>
              <a:t>Programmering</a:t>
            </a:r>
            <a:endParaRPr lang="sv-SE" sz="3200" b="1">
              <a:cs typeface="Times New Roman"/>
            </a:endParaRPr>
          </a:p>
          <a:p>
            <a:r>
              <a:rPr lang="sv-SE" sz="3200"/>
              <a:t>Att programmera är att bestämma vad en dator ska kunna göra.</a:t>
            </a:r>
          </a:p>
          <a:p>
            <a:r>
              <a:rPr lang="sv-SE" sz="3200"/>
              <a:t>Ett program är ”datorns recept”</a:t>
            </a:r>
          </a:p>
          <a:p>
            <a:r>
              <a:rPr lang="sv-SE" sz="3200"/>
              <a:t>Att köra ett program motsvarar att datorn "följer receptet"</a:t>
            </a:r>
          </a:p>
          <a:p>
            <a:endParaRPr lang="sv-SE" sz="3200">
              <a:cs typeface="Times New Roman"/>
            </a:endParaRPr>
          </a:p>
          <a:p>
            <a:endParaRPr lang="sv-SE">
              <a:cs typeface="Times New Roman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3CC9EE0-D040-44BF-8024-584E733B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988" y="270655"/>
            <a:ext cx="2133124" cy="1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2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83C28B-D427-4796-8C1B-5620E4325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64" y="1089179"/>
            <a:ext cx="8229600" cy="1143000"/>
          </a:xfrm>
        </p:spPr>
        <p:txBody>
          <a:bodyPr/>
          <a:lstStyle/>
          <a:p>
            <a:r>
              <a:rPr lang="sv-SE"/>
              <a:t>Begrepp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5D0C4A-5B6F-44C2-9C05-6F58CCE7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2541297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Algoritm</a:t>
            </a:r>
          </a:p>
          <a:p>
            <a:pPr marL="0" indent="0">
              <a:buNone/>
            </a:pPr>
            <a:r>
              <a:rPr lang="sv-SE"/>
              <a:t>Steg för steg instruktion för att komma fram till en lösning av ett problem.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ADBDD9A-C264-4B7F-8AF7-54C0E80B7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340" y="270655"/>
            <a:ext cx="2133124" cy="16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FFDBDC0-0C55-4ADF-A25F-A2BF25208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765175"/>
            <a:ext cx="8229600" cy="1143000"/>
          </a:xfrm>
        </p:spPr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265EDC2-8F5A-4219-863A-5C40BB3D1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9376"/>
            <a:ext cx="7337778" cy="66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21510"/>
      </p:ext>
    </p:extLst>
  </p:cSld>
  <p:clrMapOvr>
    <a:masterClrMapping/>
  </p:clrMapOvr>
</p:sld>
</file>

<file path=ppt/theme/theme1.xml><?xml version="1.0" encoding="utf-8"?>
<a:theme xmlns:a="http://schemas.openxmlformats.org/drawingml/2006/main" name="Kramfors">
  <a:themeElements>
    <a:clrScheme name="Kramfors kommun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62BA7C"/>
      </a:accent1>
      <a:accent2>
        <a:srgbClr val="000000"/>
      </a:accent2>
      <a:accent3>
        <a:srgbClr val="C0A062"/>
      </a:accent3>
      <a:accent4>
        <a:srgbClr val="B6B5B4"/>
      </a:accent4>
      <a:accent5>
        <a:srgbClr val="DB5646"/>
      </a:accent5>
      <a:accent6>
        <a:srgbClr val="8F3336"/>
      </a:accent6>
      <a:hlink>
        <a:srgbClr val="6E81D7"/>
      </a:hlink>
      <a:folHlink>
        <a:srgbClr val="9E59B9"/>
      </a:folHlink>
    </a:clrScheme>
    <a:fontScheme name="Kramfor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Kramfors kommun" id="{DAE2F91F-4E43-4D75-9B2D-999BC3AAFF0E}" vid="{7443473D-68EC-4027-963A-5A3724FF1B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773FFEFF4764CA0D0FBD8502E3E95" ma:contentTypeVersion="3" ma:contentTypeDescription="Skapa ett nytt dokument." ma:contentTypeScope="" ma:versionID="97bcdb979bb7eb531677893ee7f552fe">
  <xsd:schema xmlns:xsd="http://www.w3.org/2001/XMLSchema" xmlns:xs="http://www.w3.org/2001/XMLSchema" xmlns:p="http://schemas.microsoft.com/office/2006/metadata/properties" xmlns:ns2="782e073e-356a-4506-a7d1-4d4ea10bb41b" targetNamespace="http://schemas.microsoft.com/office/2006/metadata/properties" ma:root="true" ma:fieldsID="c50f5726677c8feef89010ec7b72b359" ns2:_="">
    <xsd:import namespace="782e073e-356a-4506-a7d1-4d4ea10bb4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e073e-356a-4506-a7d1-4d4ea10bb4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0EEB2-8B70-48BC-88A9-C1A32E67F39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782e073e-356a-4506-a7d1-4d4ea10bb4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E0EC72-32A1-4F79-855A-E21D5CF47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e073e-356a-4506-a7d1-4d4ea10bb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DB80E5-94CA-40FC-B3A7-23CAB2316F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239</Words>
  <Application>Microsoft Office PowerPoint</Application>
  <PresentationFormat>Bildspel på skärmen (4:3)</PresentationFormat>
  <Paragraphs>66</Paragraphs>
  <Slides>20</Slides>
  <Notes>13</Notes>
  <HiddenSlides>0</HiddenSlides>
  <MMClips>6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Kramfors</vt:lpstr>
      <vt:lpstr>Office-tema</vt:lpstr>
      <vt:lpstr>PowerPoint-presentation</vt:lpstr>
      <vt:lpstr>Programmeringsträff 2</vt:lpstr>
      <vt:lpstr>Lgr 11 om programmering</vt:lpstr>
      <vt:lpstr>Lgr 11 om programmering</vt:lpstr>
      <vt:lpstr>Begrepp</vt:lpstr>
      <vt:lpstr>Begrepp</vt:lpstr>
      <vt:lpstr>Begrepp</vt:lpstr>
      <vt:lpstr>Begrepp</vt:lpstr>
      <vt:lpstr>PowerPoint-presentation</vt:lpstr>
      <vt:lpstr>Begrepp</vt:lpstr>
      <vt:lpstr>Begrepp</vt:lpstr>
      <vt:lpstr>PowerPoint-presentation</vt:lpstr>
      <vt:lpstr>Bluebot</vt:lpstr>
      <vt:lpstr>PowerPoint-presentation</vt:lpstr>
      <vt:lpstr>PowerPoint-presentation</vt:lpstr>
      <vt:lpstr>Dansprogrammering</vt:lpstr>
      <vt:lpstr>PowerPoint-presentation</vt:lpstr>
      <vt:lpstr>Skapa en egen programmeringsdans till denna musik.</vt:lpstr>
      <vt:lpstr>PowerPoint-presentation</vt:lpstr>
      <vt:lpstr>Läxa – programmera mera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Dahlkvist</dc:creator>
  <cp:lastModifiedBy>Linda Dahlkvist</cp:lastModifiedBy>
  <cp:revision>2</cp:revision>
  <dcterms:modified xsi:type="dcterms:W3CDTF">2017-12-08T13:00:49Z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0x010100B86773FFEFF4764CA0D0FBD8502E3E95</vt:lpwstr>
  </property>
</Properties>
</file>